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1" r:id="rId11"/>
    <p:sldId id="264" r:id="rId12"/>
    <p:sldId id="272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30" autoAdjust="0"/>
    <p:restoredTop sz="94610"/>
  </p:normalViewPr>
  <p:slideViewPr>
    <p:cSldViewPr snapToGrid="0" snapToObjects="1">
      <p:cViewPr varScale="1">
        <p:scale>
          <a:sx n="214" d="100"/>
          <a:sy n="214" d="100"/>
        </p:scale>
        <p:origin x="4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9CEBDA1F-478B-41F0-B39E-331E5834C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94C5AD7A-ECCD-455C-884C-3098CD5B97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8FFE-980E-44CC-B0F5-EFE109A2E3B7}" type="datetimeFigureOut">
              <a:rPr lang="uk-UA" smtClean="0"/>
              <a:t>31.05.2025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04525C37-F5D1-4D90-B2C9-2AA6998980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57C477D-5A66-4DCA-9A74-62810C60D8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CF5E-D412-49BA-A0EA-324F8E8F0C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2877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748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9141619" cy="5154170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65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5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38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34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00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15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69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65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7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37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9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03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775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8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33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7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141619" cy="5142161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dirty="0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0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42" r:id="rId13"/>
    <p:sldLayoutId id="2147484243" r:id="rId14"/>
    <p:sldLayoutId id="2147484244" r:id="rId15"/>
    <p:sldLayoutId id="2147484245" r:id="rId16"/>
    <p:sldLayoutId id="2147484246" r:id="rId17"/>
    <p:sldLayoutId id="2147484247" r:id="rId1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8"/>
          <p:cNvSpPr/>
          <p:nvPr/>
        </p:nvSpPr>
        <p:spPr>
          <a:xfrm>
            <a:off x="1537005" y="992037"/>
            <a:ext cx="6069989" cy="6534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3645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Legions Of The Vault</a:t>
            </a:r>
            <a:endParaRPr lang="en-US" sz="3645" dirty="0"/>
          </a:p>
        </p:txBody>
      </p:sp>
      <p:sp>
        <p:nvSpPr>
          <p:cNvPr id="11" name="Text 9"/>
          <p:cNvSpPr/>
          <p:nvPr/>
        </p:nvSpPr>
        <p:spPr>
          <a:xfrm>
            <a:off x="2564605" y="2428875"/>
            <a:ext cx="4071939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endParaRPr lang="en-US" sz="3645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A0574CF-52C4-4B1F-8D73-89048B15AEDA}"/>
              </a:ext>
            </a:extLst>
          </p:cNvPr>
          <p:cNvSpPr/>
          <p:nvPr/>
        </p:nvSpPr>
        <p:spPr>
          <a:xfrm>
            <a:off x="1537004" y="1645518"/>
            <a:ext cx="6069989" cy="6534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Ігровий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програмний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застосунок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у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жанрі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покрокової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дуельної</a:t>
            </a:r>
            <a:r>
              <a:rPr lang="ru-RU" sz="2000" b="1" dirty="0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ru-RU" sz="2000" b="1" dirty="0" err="1">
                <a:solidFill>
                  <a:srgbClr val="000000"/>
                </a:solidFill>
                <a:latin typeface="Comic Sans MS" panose="030F0702030302020204" pitchFamily="66" charset="0"/>
                <a:ea typeface="Helvetica" pitchFamily="34" charset="-122"/>
                <a:cs typeface="Helvetica" pitchFamily="34" charset="-120"/>
              </a:rPr>
              <a:t>стратегії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7403A627-4D31-4E1E-8113-B04870231B23}"/>
              </a:ext>
            </a:extLst>
          </p:cNvPr>
          <p:cNvSpPr/>
          <p:nvPr/>
        </p:nvSpPr>
        <p:spPr>
          <a:xfrm>
            <a:off x="1537004" y="3043238"/>
            <a:ext cx="6069989" cy="1339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Helvetica" pitchFamily="34" charset="-122"/>
                <a:cs typeface="Times New Roman" panose="02020603050405020304" pitchFamily="18" charset="0"/>
              </a:rPr>
              <a:t>Виконав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Helvetica" pitchFamily="34" charset="-122"/>
                <a:cs typeface="Times New Roman" panose="02020603050405020304" pitchFamily="18" charset="0"/>
              </a:rPr>
              <a:t>:</a:t>
            </a:r>
          </a:p>
          <a:p>
            <a:r>
              <a:rPr lang="uk-UA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ст. гр. ПЗПІ-21-9 Покора Микит</a:t>
            </a:r>
            <a:r>
              <a:rPr lang="ru-UA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endParaRPr lang="uk-UA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uk-UA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ст. </a:t>
            </a:r>
            <a:r>
              <a:rPr lang="uk-UA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викл</a:t>
            </a:r>
            <a:r>
              <a:rPr lang="uk-UA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каф. ПІ Новіков Ю. С.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9DD49-6A78-4123-953F-B8478B03EF06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E740E-6708-42B9-9CBA-E79C8BCD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71" y="684708"/>
            <a:ext cx="6721056" cy="337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AE244-768A-4324-AFAE-AB1E13D32C4D}"/>
              </a:ext>
            </a:extLst>
          </p:cNvPr>
          <p:cNvSpPr txBox="1"/>
          <p:nvPr/>
        </p:nvSpPr>
        <p:spPr>
          <a:xfrm>
            <a:off x="3150797" y="4039640"/>
            <a:ext cx="284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 текстурного </a:t>
            </a:r>
            <a:r>
              <a:rPr lang="uk-UA" dirty="0" err="1"/>
              <a:t>атласа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85B3-5692-461D-A3A2-57C08E089B8C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7173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Алгоритми оптимізації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Ключові алгоритмічні рішення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Показники ефективності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Модифікований A* для пошуку шляхів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Ієрархічний поділ ігрового простору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Система інтелектуального кешування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Технологія frustum culling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Зменшення навантаження на CPU/GPU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Оптимізація використання пам'яті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Підвищення продуктивності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76F91-C0DE-4E44-B2D9-F0444E284673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6730B0-2637-4338-B107-54E8AADE8D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76" y="887532"/>
            <a:ext cx="4569530" cy="2485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B6422D-A7CF-4228-9C1B-C01D84DF89A2}"/>
              </a:ext>
            </a:extLst>
          </p:cNvPr>
          <p:cNvSpPr txBox="1"/>
          <p:nvPr/>
        </p:nvSpPr>
        <p:spPr>
          <a:xfrm>
            <a:off x="5762445" y="887532"/>
            <a:ext cx="27604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Основою є модифікований алгоритм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адаптований під покрокові стратегії.</a:t>
            </a:r>
          </a:p>
          <a:p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Враховує: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 місцевості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Ворожі зони контролю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Динамічні перешкоди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E3336-0C20-425C-8E7D-B87E3711D90A}"/>
              </a:ext>
            </a:extLst>
          </p:cNvPr>
          <p:cNvSpPr txBox="1"/>
          <p:nvPr/>
        </p:nvSpPr>
        <p:spPr>
          <a:xfrm>
            <a:off x="1689856" y="3372928"/>
            <a:ext cx="3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 роботи алгоритму А*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0DB7A-126D-4B8D-9DB3-A5E7BC50775E}"/>
              </a:ext>
            </a:extLst>
          </p:cNvPr>
          <p:cNvSpPr txBox="1"/>
          <p:nvPr/>
        </p:nvSpPr>
        <p:spPr>
          <a:xfrm>
            <a:off x="60385" y="0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8621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Критерії ефективності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Цільові показники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Додаткові метрики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FPS: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- Мінімум: 30 кадрів/сек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- Оптимум: 60 кадрів/сек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Використання VRAM: до 3 ГБ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Час завантаження: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- Мінімальні вимоги: до 8 сек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- Рекомендовані: до 3 сек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Стабільність анімацій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Відсутність графічних артефактів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FEF58-476A-4245-80D9-97D105686076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Постпроцесинг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Рівні графічної обробки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Технології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1. Геометрія та освітлення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2. Екранні ефекти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3. Постобробка зображення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 • Bloom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  • Лінзові блики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4. Колірна корекція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Screen Space Effects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HDR рендеринг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Динамічне освітлення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7253B-03EF-489F-9CA2-E7D360984106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Результати оптимізації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Досягнуті показники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Порівняння з аналогами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Стабільна продуктивність на різних конфігураціях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Гнучка система налаштування графіки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Масштабованість під різне обладнання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Висока якість графічної деталізації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+25% продуктивності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-40% навантаження на систему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Менший обсяг пам'яті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5D514-3EAF-44F3-A47D-F1BA1FBF5787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Висновки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Основні результати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Перспективи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Розроблено ефективну архітектуру гри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Створено інноваційну систему оптимізації 3D контенту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Забезпечено високу продуктивність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Реалізовано масштабовану систему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Розширення функціоналу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Додавання мультиплеєрного режиму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Підтримка кросплатформності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9E563-D55F-4E77-AE02-235FC14EAEA1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2756746" y="2200814"/>
            <a:ext cx="3630507" cy="741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Дякую</a:t>
            </a:r>
            <a:r>
              <a:rPr lang="en-US" sz="3200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за</a:t>
            </a:r>
            <a:r>
              <a:rPr lang="uk-UA" sz="3200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 </a:t>
            </a:r>
            <a:r>
              <a:rPr lang="en-US" sz="3200" b="1" dirty="0" err="1">
                <a:latin typeface="Helvetica" pitchFamily="34" charset="0"/>
                <a:ea typeface="Helvetica" pitchFamily="34" charset="-122"/>
                <a:cs typeface="Helvetica" pitchFamily="34" charset="-120"/>
              </a:rPr>
              <a:t>увагу</a:t>
            </a:r>
            <a:r>
              <a:rPr lang="en-US" sz="2431" b="1" dirty="0">
                <a:latin typeface="Helvetica" pitchFamily="34" charset="0"/>
                <a:ea typeface="Helvetica" pitchFamily="34" charset="-122"/>
                <a:cs typeface="Helvetica" pitchFamily="34" charset="-120"/>
              </a:rPr>
              <a:t>!</a:t>
            </a:r>
            <a:endParaRPr lang="en-US" sz="2431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547E-9DD1-4404-8100-5F233C8CCC86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721519" y="1343025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Актуальність</a:t>
            </a:r>
            <a:endParaRPr lang="en-US" sz="2431" dirty="0"/>
          </a:p>
        </p:txBody>
      </p:sp>
      <p:sp>
        <p:nvSpPr>
          <p:cNvPr id="8" name="Text 5"/>
          <p:cNvSpPr/>
          <p:nvPr/>
        </p:nvSpPr>
        <p:spPr>
          <a:xfrm>
            <a:off x="728665" y="1864520"/>
            <a:ext cx="3014663" cy="4429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431" b="1" dirty="0">
                <a:latin typeface="Helvetica" pitchFamily="34" charset="0"/>
                <a:ea typeface="Helvetica" pitchFamily="34" charset="-122"/>
                <a:cs typeface="Helvetica" pitchFamily="34" charset="-120"/>
              </a:rPr>
              <a:t>дослідження</a:t>
            </a:r>
            <a:endParaRPr lang="en-US" sz="2431" b="1" dirty="0"/>
          </a:p>
        </p:txBody>
      </p:sp>
      <p:sp>
        <p:nvSpPr>
          <p:cNvPr id="9" name="Text 6"/>
          <p:cNvSpPr/>
          <p:nvPr/>
        </p:nvSpPr>
        <p:spPr>
          <a:xfrm>
            <a:off x="728665" y="2350296"/>
            <a:ext cx="5293519" cy="1864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9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Зростаючий попит на покрокові стратегії (+35% за 2023 рік)</a:t>
            </a:r>
            <a:endParaRPr lang="en-US" sz="911" dirty="0"/>
          </a:p>
          <a:p>
            <a:pPr>
              <a:lnSpc>
                <a:spcPct val="150000"/>
              </a:lnSpc>
            </a:pPr>
            <a:r>
              <a:rPr lang="en-US" sz="9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Потреба в ефективній оптимізації графічного контенту</a:t>
            </a:r>
            <a:endParaRPr lang="en-US" sz="911" dirty="0"/>
          </a:p>
          <a:p>
            <a:pPr>
              <a:lnSpc>
                <a:spcPct val="150000"/>
              </a:lnSpc>
            </a:pPr>
            <a:r>
              <a:rPr lang="en-US" sz="9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Необхідність підтримки різного апаратного забезпечення</a:t>
            </a:r>
            <a:endParaRPr lang="en-US" sz="911" dirty="0"/>
          </a:p>
          <a:p>
            <a:pPr>
              <a:lnSpc>
                <a:spcPct val="150000"/>
              </a:lnSpc>
            </a:pPr>
            <a:r>
              <a:rPr lang="en-US" sz="9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Тренд на масштабованість ігрових застосунків</a:t>
            </a:r>
            <a:endParaRPr lang="en-US" sz="911" dirty="0"/>
          </a:p>
        </p:txBody>
      </p:sp>
      <p:pic>
        <p:nvPicPr>
          <p:cNvPr id="1026" name="Picture 2" descr="The importance of research in writing">
            <a:extLst>
              <a:ext uri="{FF2B5EF4-FFF2-40B4-BE49-F238E27FC236}">
                <a16:creationId xmlns:a16="http://schemas.microsoft.com/office/drawing/2014/main" id="{1450B3B0-91C7-4828-9AF8-0AD0C994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68" y="1249366"/>
            <a:ext cx="3920467" cy="22018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3853C-BFD6-4B5C-9E8E-2F01FF12A551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Мета та завдання дослідження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Мета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Основні завдання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Розробити високоефективний ігровий застосунок покрокової дуельної стратегії з інноваційною системою оптимізації 3D моделей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1. Проєктування архітектури гри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2. Реалізація багаторівневої системи LOD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3. Розробка алгоритмів оптимізації текстур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4. Забезпечення стабільної продуктивності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5C801-675C-4927-A117-5E6671386E05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Системні вимоги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Мінімальні вимоги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Рекомендовані вимоги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Процесор: Intel Core i5 / AMD Ryzen 5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Оперативна пам'ять: 8 ГБ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Відеокарта: DirectX 11, 4 ГБ VRAM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ОС: Windows 10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Процесор: Intel Core i7 / AMD Ryzen 7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Оперативна пам'ять: 16 ГБ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Відеокарта: DirectX 12, 8 ГБ VRAM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ОС: Windows 11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72251-58C1-4090-80AA-445CA3E8187B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3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UI Module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Game Logic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3D Renderer</a:t>
            </a:r>
            <a:endParaRPr lang="en-US" sz="811" dirty="0"/>
          </a:p>
        </p:txBody>
      </p:sp>
      <p:sp>
        <p:nvSpPr>
          <p:cNvPr id="3" name="Text 1"/>
          <p:cNvSpPr/>
          <p:nvPr/>
        </p:nvSpPr>
        <p:spPr>
          <a:xfrm>
            <a:off x="617933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Компоненти системи</a:t>
            </a:r>
            <a:endParaRPr lang="en-US" sz="1419" dirty="0"/>
          </a:p>
        </p:txBody>
      </p:sp>
      <p:sp>
        <p:nvSpPr>
          <p:cNvPr id="4" name="Text 2"/>
          <p:cNvSpPr/>
          <p:nvPr/>
        </p:nvSpPr>
        <p:spPr>
          <a:xfrm>
            <a:off x="2939654" y="921544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Архітектура застосунку</a:t>
            </a:r>
            <a:endParaRPr lang="en-US" sz="2431" dirty="0"/>
          </a:p>
        </p:txBody>
      </p:sp>
      <p:sp>
        <p:nvSpPr>
          <p:cNvPr id="5" name="Text 3"/>
          <p:cNvSpPr/>
          <p:nvPr/>
        </p:nvSpPr>
        <p:spPr>
          <a:xfrm>
            <a:off x="3332559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Технології розробки</a:t>
            </a:r>
            <a:endParaRPr lang="en-US" sz="1419" dirty="0"/>
          </a:p>
        </p:txBody>
      </p:sp>
      <p:sp>
        <p:nvSpPr>
          <p:cNvPr id="6" name="Text 4"/>
          <p:cNvSpPr/>
          <p:nvPr/>
        </p:nvSpPr>
        <p:spPr>
          <a:xfrm>
            <a:off x="6047184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Принципи побудови</a:t>
            </a:r>
            <a:endParaRPr lang="en-US" sz="1419" dirty="0"/>
          </a:p>
        </p:txBody>
      </p:sp>
      <p:sp>
        <p:nvSpPr>
          <p:cNvPr id="7" name="Text 5"/>
          <p:cNvSpPr/>
          <p:nvPr/>
        </p:nvSpPr>
        <p:spPr>
          <a:xfrm>
            <a:off x="3332559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Unreal Engine 5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Blender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C++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Blueprint Visual Scripting</a:t>
            </a:r>
            <a:endParaRPr lang="en-US" sz="811" dirty="0"/>
          </a:p>
        </p:txBody>
      </p:sp>
      <p:sp>
        <p:nvSpPr>
          <p:cNvPr id="8" name="Text 6"/>
          <p:cNvSpPr/>
          <p:nvPr/>
        </p:nvSpPr>
        <p:spPr>
          <a:xfrm>
            <a:off x="6047184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Модульність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Масштабованість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Розширюваність</a:t>
            </a:r>
            <a:endParaRPr lang="en-US" sz="81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69DCB-9DF0-41CF-BF2E-6C1052259369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Геймплейні механіки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Класи персонажів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Ключові механіки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Fighter (атакуючий)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Healer (цілитель)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Tank (танк)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Assassin (прихований атакувальник)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Покрокова бойова система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Система встановлення перешкод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Динамічне поле бою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Різноманітні стратегічні можливості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114B1-A7F9-449A-A6F8-144F33D3902C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939654" y="783669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Система LOD для 3D моделей</a:t>
            </a:r>
            <a:endParaRPr lang="en-US" sz="2431" dirty="0"/>
          </a:p>
        </p:txBody>
      </p:sp>
      <p:sp>
        <p:nvSpPr>
          <p:cNvPr id="9" name="Text 7"/>
          <p:cNvSpPr/>
          <p:nvPr/>
        </p:nvSpPr>
        <p:spPr>
          <a:xfrm>
            <a:off x="1707356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Рівні деталізації</a:t>
            </a:r>
            <a:endParaRPr lang="en-US" sz="1419" dirty="0"/>
          </a:p>
        </p:txBody>
      </p:sp>
      <p:sp>
        <p:nvSpPr>
          <p:cNvPr id="10" name="Text 8"/>
          <p:cNvSpPr/>
          <p:nvPr/>
        </p:nvSpPr>
        <p:spPr>
          <a:xfrm>
            <a:off x="4957763" y="1821657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Механізм переключення</a:t>
            </a:r>
            <a:endParaRPr lang="en-US" sz="1419" dirty="0"/>
          </a:p>
        </p:txBody>
      </p:sp>
      <p:sp>
        <p:nvSpPr>
          <p:cNvPr id="11" name="Text 9"/>
          <p:cNvSpPr/>
          <p:nvPr/>
        </p:nvSpPr>
        <p:spPr>
          <a:xfrm>
            <a:off x="1707356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LOD0: Висока деталізація (15000 полігонів)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LOD1: Середня деталізація (8000 полігонів)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LOD2: Низька деталізація (3000 полігонів)</a:t>
            </a:r>
            <a:endParaRPr lang="en-US" sz="811" dirty="0"/>
          </a:p>
        </p:txBody>
      </p:sp>
      <p:sp>
        <p:nvSpPr>
          <p:cNvPr id="12" name="Text 10"/>
          <p:cNvSpPr/>
          <p:nvPr/>
        </p:nvSpPr>
        <p:spPr>
          <a:xfrm>
            <a:off x="4957763" y="247316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Динамічне зменшення полігонів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Залежність від відстані до камери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Збереження якості сприйняття</a:t>
            </a:r>
            <a:endParaRPr lang="en-US" sz="81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704BC-6FF8-42F6-ABEE-151C014C2AD8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2ED7DA-B707-49EE-8E9B-9ABF41B0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02" y="1040560"/>
            <a:ext cx="2254138" cy="2459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F5FAB2-64C8-40DF-A9F3-73C20C802EA8}"/>
              </a:ext>
            </a:extLst>
          </p:cNvPr>
          <p:cNvSpPr txBox="1"/>
          <p:nvPr/>
        </p:nvSpPr>
        <p:spPr>
          <a:xfrm>
            <a:off x="1157839" y="3500059"/>
            <a:ext cx="19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Висока деталізація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01C3B3-73E2-40B0-9403-0C715E631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79" y="1040560"/>
            <a:ext cx="2171926" cy="2459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2116B-B76A-45E0-A58F-B478B5B24FD9}"/>
              </a:ext>
            </a:extLst>
          </p:cNvPr>
          <p:cNvSpPr txBox="1"/>
          <p:nvPr/>
        </p:nvSpPr>
        <p:spPr>
          <a:xfrm>
            <a:off x="3685951" y="3500059"/>
            <a:ext cx="20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Середня деталізація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9266AF-370C-4C6E-B449-F3EE7864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844" y="1040560"/>
            <a:ext cx="2136333" cy="2459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177A3-6A0E-49E2-AFDE-300E91C66633}"/>
              </a:ext>
            </a:extLst>
          </p:cNvPr>
          <p:cNvSpPr txBox="1"/>
          <p:nvPr/>
        </p:nvSpPr>
        <p:spPr>
          <a:xfrm>
            <a:off x="6224819" y="3498079"/>
            <a:ext cx="205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Низька деталізація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70E4B-91C4-4322-ABBD-B53D2152AABB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3578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3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Текстурні атласи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Багаторівнева компресія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Адаптивні розміри текстур</a:t>
            </a:r>
            <a:endParaRPr lang="en-US" sz="811" dirty="0"/>
          </a:p>
        </p:txBody>
      </p:sp>
      <p:sp>
        <p:nvSpPr>
          <p:cNvPr id="3" name="Text 1"/>
          <p:cNvSpPr/>
          <p:nvPr/>
        </p:nvSpPr>
        <p:spPr>
          <a:xfrm>
            <a:off x="617933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Стратегія текстурування</a:t>
            </a:r>
            <a:endParaRPr lang="en-US" sz="1419" dirty="0"/>
          </a:p>
        </p:txBody>
      </p:sp>
      <p:sp>
        <p:nvSpPr>
          <p:cNvPr id="4" name="Text 2"/>
          <p:cNvSpPr/>
          <p:nvPr/>
        </p:nvSpPr>
        <p:spPr>
          <a:xfrm>
            <a:off x="2939654" y="921544"/>
            <a:ext cx="3250407" cy="52149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2431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Оптимізація текстур</a:t>
            </a:r>
            <a:endParaRPr lang="en-US" sz="2431" dirty="0"/>
          </a:p>
        </p:txBody>
      </p:sp>
      <p:sp>
        <p:nvSpPr>
          <p:cNvPr id="5" name="Text 3"/>
          <p:cNvSpPr/>
          <p:nvPr/>
        </p:nvSpPr>
        <p:spPr>
          <a:xfrm>
            <a:off x="3332559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Параметри текстур</a:t>
            </a:r>
            <a:endParaRPr lang="en-US" sz="1419" dirty="0"/>
          </a:p>
        </p:txBody>
      </p:sp>
      <p:sp>
        <p:nvSpPr>
          <p:cNvPr id="6" name="Text 4"/>
          <p:cNvSpPr/>
          <p:nvPr/>
        </p:nvSpPr>
        <p:spPr>
          <a:xfrm>
            <a:off x="6047184" y="1985963"/>
            <a:ext cx="24645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ct val="150000"/>
              </a:lnSpc>
            </a:pPr>
            <a:r>
              <a:rPr lang="en-US" sz="1419" b="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Формати компресії</a:t>
            </a:r>
            <a:endParaRPr lang="en-US" sz="1419" dirty="0"/>
          </a:p>
        </p:txBody>
      </p:sp>
      <p:sp>
        <p:nvSpPr>
          <p:cNvPr id="7" name="Text 5"/>
          <p:cNvSpPr/>
          <p:nvPr/>
        </p:nvSpPr>
        <p:spPr>
          <a:xfrm>
            <a:off x="3332559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Персонажі: 2048→1024→512 px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Оточення: 1024→512→256 px</a:t>
            </a:r>
            <a:endParaRPr lang="en-US" sz="811" dirty="0"/>
          </a:p>
        </p:txBody>
      </p:sp>
      <p:sp>
        <p:nvSpPr>
          <p:cNvPr id="8" name="Text 6"/>
          <p:cNvSpPr/>
          <p:nvPr/>
        </p:nvSpPr>
        <p:spPr>
          <a:xfrm>
            <a:off x="6047184" y="2564606"/>
            <a:ext cx="2464595" cy="1921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BC7 (колір)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BC5 (нормалі)</a:t>
            </a:r>
            <a:endParaRPr lang="en-US" sz="811" dirty="0"/>
          </a:p>
          <a:p>
            <a:pPr algn="ctr">
              <a:lnSpc>
                <a:spcPct val="150000"/>
              </a:lnSpc>
            </a:pPr>
            <a:r>
              <a:rPr lang="en-US" sz="811" dirty="0">
                <a:solidFill>
                  <a:srgbClr val="000000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• BC4 (монохромні текстури)</a:t>
            </a:r>
            <a:endParaRPr lang="en-US" sz="81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3C628-0BB5-4D30-BBC2-91E1434DA0AF}"/>
              </a:ext>
            </a:extLst>
          </p:cNvPr>
          <p:cNvSpPr txBox="1"/>
          <p:nvPr/>
        </p:nvSpPr>
        <p:spPr>
          <a:xfrm>
            <a:off x="60385" y="8626"/>
            <a:ext cx="78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рирода">
  <a:themeElements>
    <a:clrScheme name="Природа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Природа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Природ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</TotalTime>
  <Words>646</Words>
  <Application>Microsoft Office PowerPoint</Application>
  <PresentationFormat>Экран (16:9)</PresentationFormat>
  <Paragraphs>173</Paragraphs>
  <Slides>17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Comic Sans MS</vt:lpstr>
      <vt:lpstr>Garamond</vt:lpstr>
      <vt:lpstr>Helvetica</vt:lpstr>
      <vt:lpstr>Times New Roman</vt:lpstr>
      <vt:lpstr>Природа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/>
  <cp:lastModifiedBy>Покора Никита</cp:lastModifiedBy>
  <cp:revision>12</cp:revision>
  <dcterms:created xsi:type="dcterms:W3CDTF">2025-05-28T14:08:35Z</dcterms:created>
  <dcterms:modified xsi:type="dcterms:W3CDTF">2025-05-31T19:39:45Z</dcterms:modified>
</cp:coreProperties>
</file>